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60" r:id="rId6"/>
    <p:sldId id="266" r:id="rId7"/>
    <p:sldId id="259" r:id="rId8"/>
    <p:sldId id="267" r:id="rId9"/>
    <p:sldId id="261" r:id="rId10"/>
    <p:sldId id="263" r:id="rId11"/>
    <p:sldId id="262"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CE87C66E-589A-417C-9169-9767502D9B9B}"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CE87C66E-589A-417C-9169-9767502D9B9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6300CC-AE27-42D5-85F0-BB432C3808DD}" type="datetimeFigureOut">
              <a:rPr lang="en-US" smtClean="0"/>
              <a:pPr/>
              <a:t>10/13/2009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96300CC-AE27-42D5-85F0-BB432C3808DD}" type="datetimeFigureOut">
              <a:rPr lang="en-US" smtClean="0"/>
              <a:pPr/>
              <a:t>10/13/2009</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E87C66E-589A-417C-9169-9767502D9B9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www.shmoop.com/columbian-exchang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ikipedia.org/"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343400" y="0"/>
            <a:ext cx="4800600" cy="68580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0" y="0"/>
            <a:ext cx="4343399" cy="6858000"/>
          </a:xfrm>
          <a:prstGeom prst="rect">
            <a:avLst/>
          </a:prstGeom>
          <a:noFill/>
          <a:ln w="9525">
            <a:noFill/>
            <a:miter lim="800000"/>
            <a:headEnd/>
            <a:tailEnd/>
          </a:ln>
        </p:spPr>
      </p:pic>
      <p:sp>
        <p:nvSpPr>
          <p:cNvPr id="2" name="Title 1"/>
          <p:cNvSpPr>
            <a:spLocks noGrp="1"/>
          </p:cNvSpPr>
          <p:nvPr>
            <p:ph type="ctrTitle"/>
          </p:nvPr>
        </p:nvSpPr>
        <p:spPr>
          <a:xfrm>
            <a:off x="685800" y="1295400"/>
            <a:ext cx="7772400" cy="2289175"/>
          </a:xfrm>
        </p:spPr>
        <p:txBody>
          <a:bodyPr/>
          <a:lstStyle/>
          <a:p>
            <a:r>
              <a:rPr lang="en-US" dirty="0" smtClean="0">
                <a:solidFill>
                  <a:srgbClr val="FF0000"/>
                </a:solidFill>
              </a:rPr>
              <a:t>The Columbian Exchange</a:t>
            </a:r>
            <a:endParaRPr lang="en-US" dirty="0">
              <a:solidFill>
                <a:srgbClr val="FF0000"/>
              </a:solidFill>
            </a:endParaRPr>
          </a:p>
        </p:txBody>
      </p:sp>
      <p:sp>
        <p:nvSpPr>
          <p:cNvPr id="3" name="Subtitle 2"/>
          <p:cNvSpPr>
            <a:spLocks noGrp="1"/>
          </p:cNvSpPr>
          <p:nvPr>
            <p:ph type="subTitle" idx="1"/>
          </p:nvPr>
        </p:nvSpPr>
        <p:spPr>
          <a:xfrm>
            <a:off x="1371600" y="3886200"/>
            <a:ext cx="6400800" cy="2362200"/>
          </a:xfrm>
        </p:spPr>
        <p:txBody>
          <a:bodyPr>
            <a:noAutofit/>
          </a:bodyPr>
          <a:lstStyle/>
          <a:p>
            <a:r>
              <a:rPr lang="en-US" sz="2000" dirty="0" smtClean="0"/>
              <a:t>Aaron Ruben</a:t>
            </a:r>
          </a:p>
          <a:p>
            <a:r>
              <a:rPr lang="en-US" sz="2000" dirty="0" smtClean="0"/>
              <a:t>Period 5</a:t>
            </a:r>
          </a:p>
          <a:p>
            <a:r>
              <a:rPr lang="en-US" sz="2000" dirty="0" smtClean="0"/>
              <a:t>The Columbian Exchange was “the transmission of non-native plants, animals, and diseases from Europe to the Americas” (</a:t>
            </a:r>
            <a:r>
              <a:rPr lang="en-US" sz="2000" dirty="0" smtClean="0">
                <a:hlinkClick r:id="rId4"/>
              </a:rPr>
              <a:t>www.shmoop.com/columbian-exchange</a:t>
            </a:r>
            <a:r>
              <a:rPr lang="en-US" sz="2000" dirty="0" smtClean="0"/>
              <a:t>),  and is also considered by Shmoop.com, “the single most important event in the modern history of the world. “</a:t>
            </a:r>
            <a:endParaRPr lang="en-US" sz="2000" dirty="0"/>
          </a:p>
        </p:txBody>
      </p:sp>
      <p:sp>
        <p:nvSpPr>
          <p:cNvPr id="6" name="TextBox 5"/>
          <p:cNvSpPr txBox="1"/>
          <p:nvPr/>
        </p:nvSpPr>
        <p:spPr>
          <a:xfrm>
            <a:off x="457200" y="381000"/>
            <a:ext cx="6400800" cy="646331"/>
          </a:xfrm>
          <a:prstGeom prst="rect">
            <a:avLst/>
          </a:prstGeom>
          <a:noFill/>
        </p:spPr>
        <p:txBody>
          <a:bodyPr wrap="square" rtlCol="0">
            <a:spAutoFit/>
          </a:bodyPr>
          <a:lstStyle/>
          <a:p>
            <a:r>
              <a:rPr lang="en-US" i="1" dirty="0" smtClean="0"/>
              <a:t>Two alleged pictures of Christopher Columbus, the man the Columbian Exchange was named after.</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Cowboys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419600" y="3200400"/>
            <a:ext cx="4724399" cy="3657600"/>
          </a:xfrm>
          <a:prstGeom prst="rect">
            <a:avLst/>
          </a:prstGeom>
          <a:noFill/>
          <a:ln w="9525">
            <a:noFill/>
            <a:miter lim="800000"/>
            <a:headEnd/>
            <a:tailEnd/>
          </a:ln>
        </p:spPr>
      </p:pic>
      <p:sp>
        <p:nvSpPr>
          <p:cNvPr id="5" name="TextBox 4"/>
          <p:cNvSpPr txBox="1"/>
          <p:nvPr/>
        </p:nvSpPr>
        <p:spPr>
          <a:xfrm>
            <a:off x="0" y="1143000"/>
            <a:ext cx="8915400" cy="1938992"/>
          </a:xfrm>
          <a:prstGeom prst="rect">
            <a:avLst/>
          </a:prstGeom>
          <a:gradFill>
            <a:gsLst>
              <a:gs pos="0">
                <a:srgbClr val="DDEBCF"/>
              </a:gs>
              <a:gs pos="50000">
                <a:srgbClr val="9CB86E"/>
              </a:gs>
              <a:gs pos="100000">
                <a:srgbClr val="156B13"/>
              </a:gs>
            </a:gsLst>
            <a:lin ang="5400000" scaled="0"/>
          </a:gradFill>
          <a:ln w="12700" cmpd="dbl">
            <a:solidFill>
              <a:schemeClr val="tx1"/>
            </a:solidFill>
            <a:prstDash val="lgDashDot"/>
          </a:ln>
        </p:spPr>
        <p:txBody>
          <a:bodyPr wrap="square" rtlCol="0">
            <a:spAutoFit/>
          </a:bodyPr>
          <a:lstStyle/>
          <a:p>
            <a:r>
              <a:rPr lang="en-US" sz="2400" dirty="0" smtClean="0">
                <a:solidFill>
                  <a:srgbClr val="FF0000"/>
                </a:solidFill>
              </a:rPr>
              <a:t>In all those Wild West movies and in the stories, you hear about the cowboys riding on horses while going on adventures. Well, in 1491, the year before Columbus sailed the ocean blue, the number of horses that roamed the Great Plain was a whooping 0. The Columbian Exchange is why America has horses.</a:t>
            </a:r>
            <a:endParaRPr lang="en-US" sz="2400" dirty="0">
              <a:solidFill>
                <a:srgbClr val="FF0000"/>
              </a:solidFill>
            </a:endParaRPr>
          </a:p>
        </p:txBody>
      </p:sp>
      <p:pic>
        <p:nvPicPr>
          <p:cNvPr id="2051" name="Picture 3"/>
          <p:cNvPicPr>
            <a:picLocks noChangeAspect="1" noChangeArrowheads="1"/>
          </p:cNvPicPr>
          <p:nvPr/>
        </p:nvPicPr>
        <p:blipFill>
          <a:blip r:embed="rId3" cstate="print"/>
          <a:srcRect/>
          <a:stretch>
            <a:fillRect/>
          </a:stretch>
        </p:blipFill>
        <p:spPr bwMode="auto">
          <a:xfrm>
            <a:off x="0" y="4191000"/>
            <a:ext cx="441960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blinds(horizontal)">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3.33333E-6 -8.14815E-6 C 0.22292 -0.10302 0.44601 -0.20602 0.5283 -0.21783 C 0.61059 -0.22964 0.47257 -0.09561 0.4934 -0.0713 C 0.51424 -0.047 0.55868 -0.13866 0.6533 -0.0713 C 0.74792 -0.00394 0.97865 0.26226 1.06163 0.33333 C 1.14462 0.40439 1.1184 0.35416 1.15174 0.35555 C 1.18507 0.35694 1.26753 0.38032 1.26163 0.34212 C 1.25573 0.30393 1.18611 0.21527 1.11667 0.12661 " pathEditMode="relative" ptsTypes="aaaaaaaA">
                                      <p:cBhvr>
                                        <p:cTn id="16" dur="2000" fill="hold"/>
                                        <p:tgtEl>
                                          <p:spTgt spid="205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 Transfer List</a:t>
            </a:r>
            <a:endParaRPr lang="en-US" dirty="0"/>
          </a:p>
        </p:txBody>
      </p:sp>
      <p:graphicFrame>
        <p:nvGraphicFramePr>
          <p:cNvPr id="4" name="Content Placeholder 3"/>
          <p:cNvGraphicFramePr>
            <a:graphicFrameLocks noGrp="1"/>
          </p:cNvGraphicFramePr>
          <p:nvPr>
            <p:ph idx="1"/>
          </p:nvPr>
        </p:nvGraphicFramePr>
        <p:xfrm>
          <a:off x="457200" y="1524000"/>
          <a:ext cx="8229600" cy="44805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 New</a:t>
                      </a:r>
                      <a:r>
                        <a:rPr lang="en-US" baseline="0" dirty="0" smtClean="0"/>
                        <a:t> World to Old World</a:t>
                      </a:r>
                      <a:endParaRPr lang="en-US" dirty="0"/>
                    </a:p>
                  </a:txBody>
                  <a:tcPr/>
                </a:tc>
                <a:tc>
                  <a:txBody>
                    <a:bodyPr/>
                    <a:lstStyle/>
                    <a:p>
                      <a:r>
                        <a:rPr lang="en-US" dirty="0" smtClean="0"/>
                        <a:t>From Old World to New World</a:t>
                      </a:r>
                      <a:endParaRPr lang="en-US" dirty="0"/>
                    </a:p>
                  </a:txBody>
                  <a:tcPr/>
                </a:tc>
              </a:tr>
              <a:tr h="370840">
                <a:tc>
                  <a:txBody>
                    <a:bodyPr/>
                    <a:lstStyle/>
                    <a:p>
                      <a:r>
                        <a:rPr lang="en-US" dirty="0" smtClean="0"/>
                        <a:t>Llamas</a:t>
                      </a:r>
                    </a:p>
                  </a:txBody>
                  <a:tcPr/>
                </a:tc>
                <a:tc>
                  <a:txBody>
                    <a:bodyPr/>
                    <a:lstStyle/>
                    <a:p>
                      <a:r>
                        <a:rPr lang="en-US" dirty="0" smtClean="0"/>
                        <a:t>Dogs</a:t>
                      </a:r>
                      <a:endParaRPr lang="en-US" dirty="0"/>
                    </a:p>
                  </a:txBody>
                  <a:tcPr/>
                </a:tc>
              </a:tr>
              <a:tr h="401320">
                <a:tc>
                  <a:txBody>
                    <a:bodyPr/>
                    <a:lstStyle/>
                    <a:p>
                      <a:r>
                        <a:rPr lang="en-US" dirty="0" smtClean="0"/>
                        <a:t>Alpaca</a:t>
                      </a:r>
                      <a:endParaRPr lang="en-US" dirty="0"/>
                    </a:p>
                  </a:txBody>
                  <a:tcPr/>
                </a:tc>
                <a:tc>
                  <a:txBody>
                    <a:bodyPr/>
                    <a:lstStyle/>
                    <a:p>
                      <a:r>
                        <a:rPr lang="en-US" dirty="0" smtClean="0"/>
                        <a:t>Fowl</a:t>
                      </a:r>
                      <a:endParaRPr lang="en-US" dirty="0"/>
                    </a:p>
                  </a:txBody>
                  <a:tcPr/>
                </a:tc>
              </a:tr>
              <a:tr h="370840">
                <a:tc>
                  <a:txBody>
                    <a:bodyPr/>
                    <a:lstStyle/>
                    <a:p>
                      <a:r>
                        <a:rPr lang="en-US" dirty="0" smtClean="0"/>
                        <a:t>Guinea Pig</a:t>
                      </a:r>
                      <a:endParaRPr lang="en-US" dirty="0"/>
                    </a:p>
                  </a:txBody>
                  <a:tcPr/>
                </a:tc>
                <a:tc>
                  <a:txBody>
                    <a:bodyPr/>
                    <a:lstStyle/>
                    <a:p>
                      <a:r>
                        <a:rPr lang="en-US" dirty="0" smtClean="0"/>
                        <a:t>Camels</a:t>
                      </a:r>
                      <a:endParaRPr lang="en-US" dirty="0"/>
                    </a:p>
                  </a:txBody>
                  <a:tcPr/>
                </a:tc>
              </a:tr>
              <a:tr h="370840">
                <a:tc>
                  <a:txBody>
                    <a:bodyPr/>
                    <a:lstStyle/>
                    <a:p>
                      <a:r>
                        <a:rPr lang="en-US" dirty="0" smtClean="0"/>
                        <a:t>Turkey</a:t>
                      </a:r>
                      <a:endParaRPr lang="en-US" dirty="0"/>
                    </a:p>
                  </a:txBody>
                  <a:tcPr/>
                </a:tc>
                <a:tc>
                  <a:txBody>
                    <a:bodyPr/>
                    <a:lstStyle/>
                    <a:p>
                      <a:r>
                        <a:rPr lang="en-US" dirty="0" smtClean="0"/>
                        <a:t>Horses</a:t>
                      </a:r>
                      <a:endParaRPr lang="en-US" dirty="0"/>
                    </a:p>
                  </a:txBody>
                  <a:tcPr/>
                </a:tc>
              </a:tr>
              <a:tr h="370840">
                <a:tc>
                  <a:txBody>
                    <a:bodyPr/>
                    <a:lstStyle/>
                    <a:p>
                      <a:endParaRPr lang="en-US" dirty="0"/>
                    </a:p>
                  </a:txBody>
                  <a:tcPr/>
                </a:tc>
                <a:tc>
                  <a:txBody>
                    <a:bodyPr/>
                    <a:lstStyle/>
                    <a:p>
                      <a:r>
                        <a:rPr lang="en-US" dirty="0" smtClean="0"/>
                        <a:t>Donkeys</a:t>
                      </a:r>
                      <a:endParaRPr lang="en-US" dirty="0"/>
                    </a:p>
                  </a:txBody>
                  <a:tcPr/>
                </a:tc>
              </a:tr>
              <a:tr h="370840">
                <a:tc>
                  <a:txBody>
                    <a:bodyPr/>
                    <a:lstStyle/>
                    <a:p>
                      <a:endParaRPr lang="en-US" dirty="0"/>
                    </a:p>
                  </a:txBody>
                  <a:tcPr/>
                </a:tc>
                <a:tc>
                  <a:txBody>
                    <a:bodyPr/>
                    <a:lstStyle/>
                    <a:p>
                      <a:r>
                        <a:rPr lang="en-US" dirty="0" smtClean="0"/>
                        <a:t>Pigs</a:t>
                      </a:r>
                      <a:endParaRPr lang="en-US" dirty="0"/>
                    </a:p>
                  </a:txBody>
                  <a:tcPr/>
                </a:tc>
              </a:tr>
              <a:tr h="370840">
                <a:tc>
                  <a:txBody>
                    <a:bodyPr/>
                    <a:lstStyle/>
                    <a:p>
                      <a:endParaRPr lang="en-US" dirty="0"/>
                    </a:p>
                  </a:txBody>
                  <a:tcPr/>
                </a:tc>
                <a:tc>
                  <a:txBody>
                    <a:bodyPr/>
                    <a:lstStyle/>
                    <a:p>
                      <a:r>
                        <a:rPr lang="en-US" dirty="0" smtClean="0"/>
                        <a:t>Cattles</a:t>
                      </a:r>
                      <a:endParaRPr lang="en-US" dirty="0"/>
                    </a:p>
                  </a:txBody>
                  <a:tcPr/>
                </a:tc>
              </a:tr>
              <a:tr h="370840">
                <a:tc>
                  <a:txBody>
                    <a:bodyPr/>
                    <a:lstStyle/>
                    <a:p>
                      <a:endParaRPr lang="en-US" dirty="0"/>
                    </a:p>
                  </a:txBody>
                  <a:tcPr/>
                </a:tc>
                <a:tc>
                  <a:txBody>
                    <a:bodyPr/>
                    <a:lstStyle/>
                    <a:p>
                      <a:r>
                        <a:rPr lang="en-US" dirty="0" smtClean="0"/>
                        <a:t>Goats</a:t>
                      </a:r>
                      <a:endParaRPr lang="en-US" dirty="0"/>
                    </a:p>
                  </a:txBody>
                  <a:tcPr/>
                </a:tc>
              </a:tr>
              <a:tr h="370840">
                <a:tc>
                  <a:txBody>
                    <a:bodyPr/>
                    <a:lstStyle/>
                    <a:p>
                      <a:endParaRPr lang="en-US" dirty="0"/>
                    </a:p>
                  </a:txBody>
                  <a:tcPr/>
                </a:tc>
                <a:tc>
                  <a:txBody>
                    <a:bodyPr/>
                    <a:lstStyle/>
                    <a:p>
                      <a:r>
                        <a:rPr lang="en-US" dirty="0" smtClean="0"/>
                        <a:t>Sheep</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5" name="TextBox 4"/>
          <p:cNvSpPr txBox="1"/>
          <p:nvPr/>
        </p:nvSpPr>
        <p:spPr>
          <a:xfrm>
            <a:off x="685800" y="152400"/>
            <a:ext cx="6705600" cy="369332"/>
          </a:xfrm>
          <a:prstGeom prst="rect">
            <a:avLst/>
          </a:prstGeom>
          <a:noFill/>
        </p:spPr>
        <p:txBody>
          <a:bodyPr wrap="square" rtlCol="0">
            <a:spAutoFit/>
          </a:bodyPr>
          <a:lstStyle/>
          <a:p>
            <a:r>
              <a:rPr lang="en-US" dirty="0" smtClean="0"/>
              <a:t>Any of these animals can be used for the objective answer.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End with Combined List of Transfers</a:t>
            </a:r>
            <a:endParaRPr lang="en-US" dirty="0"/>
          </a:p>
        </p:txBody>
      </p:sp>
      <p:graphicFrame>
        <p:nvGraphicFramePr>
          <p:cNvPr id="4" name="Content Placeholder 3"/>
          <p:cNvGraphicFramePr>
            <a:graphicFrameLocks noGrp="1"/>
          </p:cNvGraphicFramePr>
          <p:nvPr>
            <p:ph idx="1"/>
          </p:nvPr>
        </p:nvGraphicFramePr>
        <p:xfrm>
          <a:off x="457200" y="1600200"/>
          <a:ext cx="8229600" cy="51917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 New World to Old</a:t>
                      </a:r>
                      <a:r>
                        <a:rPr lang="en-US" baseline="0" dirty="0" smtClean="0"/>
                        <a:t> World</a:t>
                      </a:r>
                      <a:endParaRPr lang="en-US" dirty="0"/>
                    </a:p>
                  </a:txBody>
                  <a:tcPr/>
                </a:tc>
                <a:tc>
                  <a:txBody>
                    <a:bodyPr/>
                    <a:lstStyle/>
                    <a:p>
                      <a:r>
                        <a:rPr lang="en-US" dirty="0" smtClean="0"/>
                        <a:t>From</a:t>
                      </a:r>
                      <a:r>
                        <a:rPr lang="en-US" baseline="0" dirty="0" smtClean="0"/>
                        <a:t> Old World to New World</a:t>
                      </a:r>
                      <a:endParaRPr lang="en-US" dirty="0"/>
                    </a:p>
                  </a:txBody>
                  <a:tcPr/>
                </a:tc>
              </a:tr>
              <a:tr h="370840">
                <a:tc>
                  <a:txBody>
                    <a:bodyPr/>
                    <a:lstStyle/>
                    <a:p>
                      <a:r>
                        <a:rPr lang="en-US" dirty="0" smtClean="0"/>
                        <a:t>Llamas</a:t>
                      </a:r>
                      <a:endParaRPr lang="en-US" dirty="0"/>
                    </a:p>
                  </a:txBody>
                  <a:tcPr/>
                </a:tc>
                <a:tc>
                  <a:txBody>
                    <a:bodyPr/>
                    <a:lstStyle/>
                    <a:p>
                      <a:r>
                        <a:rPr lang="en-US" dirty="0" smtClean="0"/>
                        <a:t>Camels</a:t>
                      </a:r>
                      <a:endParaRPr lang="en-US" dirty="0"/>
                    </a:p>
                  </a:txBody>
                  <a:tcPr/>
                </a:tc>
              </a:tr>
              <a:tr h="370840">
                <a:tc>
                  <a:txBody>
                    <a:bodyPr/>
                    <a:lstStyle/>
                    <a:p>
                      <a:r>
                        <a:rPr lang="en-US" dirty="0" smtClean="0"/>
                        <a:t>Turkeys</a:t>
                      </a:r>
                    </a:p>
                  </a:txBody>
                  <a:tcPr/>
                </a:tc>
                <a:tc>
                  <a:txBody>
                    <a:bodyPr/>
                    <a:lstStyle/>
                    <a:p>
                      <a:r>
                        <a:rPr lang="en-US" dirty="0" smtClean="0"/>
                        <a:t>Horses</a:t>
                      </a:r>
                      <a:endParaRPr lang="en-US" dirty="0"/>
                    </a:p>
                  </a:txBody>
                  <a:tcPr/>
                </a:tc>
              </a:tr>
              <a:tr h="370840">
                <a:tc>
                  <a:txBody>
                    <a:bodyPr/>
                    <a:lstStyle/>
                    <a:p>
                      <a:r>
                        <a:rPr lang="en-US" dirty="0" smtClean="0"/>
                        <a:t>Syphilis</a:t>
                      </a:r>
                      <a:endParaRPr lang="en-US" dirty="0"/>
                    </a:p>
                  </a:txBody>
                  <a:tcPr/>
                </a:tc>
                <a:tc>
                  <a:txBody>
                    <a:bodyPr/>
                    <a:lstStyle/>
                    <a:p>
                      <a:r>
                        <a:rPr lang="en-US" dirty="0" smtClean="0"/>
                        <a:t>Cattle</a:t>
                      </a:r>
                      <a:endParaRPr lang="en-US" dirty="0"/>
                    </a:p>
                  </a:txBody>
                  <a:tcPr/>
                </a:tc>
              </a:tr>
              <a:tr h="370840">
                <a:tc>
                  <a:txBody>
                    <a:bodyPr/>
                    <a:lstStyle/>
                    <a:p>
                      <a:r>
                        <a:rPr lang="en-US" dirty="0" smtClean="0"/>
                        <a:t>Potatoes</a:t>
                      </a:r>
                      <a:endParaRPr lang="en-US" dirty="0"/>
                    </a:p>
                  </a:txBody>
                  <a:tcPr/>
                </a:tc>
                <a:tc>
                  <a:txBody>
                    <a:bodyPr/>
                    <a:lstStyle/>
                    <a:p>
                      <a:r>
                        <a:rPr lang="en-US" dirty="0" smtClean="0"/>
                        <a:t>Goat</a:t>
                      </a:r>
                    </a:p>
                  </a:txBody>
                  <a:tcPr/>
                </a:tc>
              </a:tr>
              <a:tr h="370840">
                <a:tc>
                  <a:txBody>
                    <a:bodyPr/>
                    <a:lstStyle/>
                    <a:p>
                      <a:r>
                        <a:rPr lang="en-US" dirty="0" smtClean="0"/>
                        <a:t>Oats</a:t>
                      </a:r>
                      <a:endParaRPr lang="en-US" dirty="0"/>
                    </a:p>
                  </a:txBody>
                  <a:tcPr/>
                </a:tc>
                <a:tc>
                  <a:txBody>
                    <a:bodyPr/>
                    <a:lstStyle/>
                    <a:p>
                      <a:r>
                        <a:rPr lang="en-US" dirty="0" smtClean="0"/>
                        <a:t>Smallpox</a:t>
                      </a:r>
                      <a:endParaRPr lang="en-US" dirty="0"/>
                    </a:p>
                  </a:txBody>
                  <a:tcPr/>
                </a:tc>
              </a:tr>
              <a:tr h="370840">
                <a:tc>
                  <a:txBody>
                    <a:bodyPr/>
                    <a:lstStyle/>
                    <a:p>
                      <a:r>
                        <a:rPr lang="en-US" dirty="0" smtClean="0"/>
                        <a:t>Rye</a:t>
                      </a:r>
                      <a:endParaRPr lang="en-US" dirty="0"/>
                    </a:p>
                  </a:txBody>
                  <a:tcPr/>
                </a:tc>
                <a:tc>
                  <a:txBody>
                    <a:bodyPr/>
                    <a:lstStyle/>
                    <a:p>
                      <a:r>
                        <a:rPr lang="en-US" dirty="0" smtClean="0"/>
                        <a:t>Bubonic Plague</a:t>
                      </a:r>
                      <a:endParaRPr lang="en-US" dirty="0"/>
                    </a:p>
                  </a:txBody>
                  <a:tcPr/>
                </a:tc>
              </a:tr>
              <a:tr h="370840">
                <a:tc>
                  <a:txBody>
                    <a:bodyPr/>
                    <a:lstStyle/>
                    <a:p>
                      <a:endParaRPr lang="en-US" dirty="0"/>
                    </a:p>
                  </a:txBody>
                  <a:tcPr/>
                </a:tc>
                <a:tc>
                  <a:txBody>
                    <a:bodyPr/>
                    <a:lstStyle/>
                    <a:p>
                      <a:r>
                        <a:rPr lang="en-US" dirty="0" smtClean="0"/>
                        <a:t>Tomatoes</a:t>
                      </a:r>
                      <a:endParaRPr lang="en-US" dirty="0"/>
                    </a:p>
                  </a:txBody>
                  <a:tcPr/>
                </a:tc>
              </a:tr>
              <a:tr h="370840">
                <a:tc>
                  <a:txBody>
                    <a:bodyPr/>
                    <a:lstStyle/>
                    <a:p>
                      <a:endParaRPr lang="en-US" dirty="0"/>
                    </a:p>
                  </a:txBody>
                  <a:tcPr/>
                </a:tc>
                <a:tc>
                  <a:txBody>
                    <a:bodyPr/>
                    <a:lstStyle/>
                    <a:p>
                      <a:r>
                        <a:rPr lang="en-US" dirty="0" smtClean="0"/>
                        <a:t>Pineapple</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Exchanged </a:t>
            </a:r>
            <a:endParaRPr lang="en-US" dirty="0"/>
          </a:p>
        </p:txBody>
      </p:sp>
      <p:sp>
        <p:nvSpPr>
          <p:cNvPr id="3" name="Content Placeholder 2"/>
          <p:cNvSpPr>
            <a:spLocks noGrp="1"/>
          </p:cNvSpPr>
          <p:nvPr>
            <p:ph idx="1"/>
          </p:nvPr>
        </p:nvSpPr>
        <p:spPr/>
        <p:txBody>
          <a:bodyPr/>
          <a:lstStyle/>
          <a:p>
            <a:pPr>
              <a:buNone/>
              <a:tabLst>
                <a:tab pos="7026275" algn="l"/>
              </a:tabLst>
            </a:pPr>
            <a:r>
              <a:rPr lang="en-US" dirty="0"/>
              <a:t> </a:t>
            </a:r>
          </a:p>
        </p:txBody>
      </p:sp>
      <p:pic>
        <p:nvPicPr>
          <p:cNvPr id="2050" name="Picture 2"/>
          <p:cNvPicPr>
            <a:picLocks noChangeAspect="1" noChangeArrowheads="1"/>
          </p:cNvPicPr>
          <p:nvPr/>
        </p:nvPicPr>
        <p:blipFill>
          <a:blip r:embed="rId2" cstate="print"/>
          <a:srcRect/>
          <a:stretch>
            <a:fillRect/>
          </a:stretch>
        </p:blipFill>
        <p:spPr bwMode="auto">
          <a:xfrm>
            <a:off x="0" y="1219200"/>
            <a:ext cx="91440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4"/>
          <p:cNvPicPr>
            <a:picLocks noGrp="1" noChangeAspect="1" noChangeArrowheads="1"/>
          </p:cNvPicPr>
          <p:nvPr>
            <p:ph idx="1"/>
          </p:nvPr>
        </p:nvPicPr>
        <p:blipFill>
          <a:blip r:embed="rId2" cstate="print"/>
          <a:srcRect/>
          <a:stretch>
            <a:fillRect/>
          </a:stretch>
        </p:blipFill>
        <p:spPr bwMode="auto">
          <a:xfrm>
            <a:off x="0" y="-7938"/>
            <a:ext cx="9144000" cy="6865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Potato</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0" y="3200400"/>
            <a:ext cx="6324599" cy="3657600"/>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6324600" y="4038600"/>
            <a:ext cx="2819400" cy="2819400"/>
          </a:xfrm>
          <a:prstGeom prst="rect">
            <a:avLst/>
          </a:prstGeom>
          <a:noFill/>
          <a:ln w="9525">
            <a:noFill/>
            <a:miter lim="800000"/>
            <a:headEnd/>
            <a:tailEnd/>
          </a:ln>
        </p:spPr>
      </p:pic>
      <p:sp>
        <p:nvSpPr>
          <p:cNvPr id="5" name="TextBox 4"/>
          <p:cNvSpPr txBox="1"/>
          <p:nvPr/>
        </p:nvSpPr>
        <p:spPr>
          <a:xfrm>
            <a:off x="0" y="1219200"/>
            <a:ext cx="8915400" cy="1938992"/>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3175" cap="rnd">
            <a:solidFill>
              <a:schemeClr val="tx1"/>
            </a:solidFill>
            <a:prstDash val="sysDash"/>
          </a:ln>
          <a:effectLst>
            <a:outerShdw blurRad="50800" dist="38100" dir="5400000" algn="t" rotWithShape="0">
              <a:prstClr val="black">
                <a:alpha val="40000"/>
              </a:prstClr>
            </a:outerShdw>
          </a:effectLst>
        </p:spPr>
        <p:txBody>
          <a:bodyPr wrap="square" rtlCol="0">
            <a:spAutoFit/>
          </a:bodyPr>
          <a:lstStyle/>
          <a:p>
            <a:r>
              <a:rPr lang="en-US" sz="2400" dirty="0" smtClean="0">
                <a:solidFill>
                  <a:schemeClr val="bg1"/>
                </a:solidFill>
              </a:rPr>
              <a:t>Potatoes were transported to Ireland during the Columbian Exchange. It is very important in Ireland, for during the Great Famine of </a:t>
            </a:r>
            <a:r>
              <a:rPr lang="en-US" sz="2400" dirty="0" smtClean="0">
                <a:solidFill>
                  <a:schemeClr val="bg1"/>
                </a:solidFill>
              </a:rPr>
              <a:t>1845, the potato blight prevented people from eating their biggest crop, and causing the population to decrease by 20-25%.</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diamond(in)">
                                      <p:cBhvr>
                                        <p:cTn id="7" dur="20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Plant Transfer List</a:t>
            </a:r>
            <a:endParaRPr lang="en-US" dirty="0"/>
          </a:p>
        </p:txBody>
      </p:sp>
      <p:graphicFrame>
        <p:nvGraphicFramePr>
          <p:cNvPr id="6" name="Content Placeholder 5"/>
          <p:cNvGraphicFramePr>
            <a:graphicFrameLocks noGrp="1"/>
          </p:cNvGraphicFramePr>
          <p:nvPr>
            <p:ph idx="1"/>
          </p:nvPr>
        </p:nvGraphicFramePr>
        <p:xfrm>
          <a:off x="457200" y="1295400"/>
          <a:ext cx="8229600" cy="4450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 New World to Old World</a:t>
                      </a:r>
                      <a:endParaRPr lang="en-US" dirty="0"/>
                    </a:p>
                  </a:txBody>
                  <a:tcPr/>
                </a:tc>
                <a:tc>
                  <a:txBody>
                    <a:bodyPr/>
                    <a:lstStyle/>
                    <a:p>
                      <a:r>
                        <a:rPr lang="en-US" dirty="0" smtClean="0"/>
                        <a:t>From Old World</a:t>
                      </a:r>
                      <a:r>
                        <a:rPr lang="en-US" baseline="0" dirty="0" smtClean="0"/>
                        <a:t> to New World</a:t>
                      </a:r>
                      <a:endParaRPr lang="en-US" dirty="0"/>
                    </a:p>
                  </a:txBody>
                  <a:tcPr/>
                </a:tc>
              </a:tr>
              <a:tr h="370840">
                <a:tc>
                  <a:txBody>
                    <a:bodyPr/>
                    <a:lstStyle/>
                    <a:p>
                      <a:r>
                        <a:rPr lang="en-US" dirty="0" smtClean="0"/>
                        <a:t>Potatoes</a:t>
                      </a:r>
                      <a:endParaRPr lang="en-US" dirty="0"/>
                    </a:p>
                  </a:txBody>
                  <a:tcPr/>
                </a:tc>
                <a:tc>
                  <a:txBody>
                    <a:bodyPr/>
                    <a:lstStyle/>
                    <a:p>
                      <a:r>
                        <a:rPr lang="en-US" dirty="0" smtClean="0"/>
                        <a:t>Apple</a:t>
                      </a:r>
                      <a:endParaRPr lang="en-US" dirty="0"/>
                    </a:p>
                  </a:txBody>
                  <a:tcPr/>
                </a:tc>
              </a:tr>
              <a:tr h="370840">
                <a:tc>
                  <a:txBody>
                    <a:bodyPr/>
                    <a:lstStyle/>
                    <a:p>
                      <a:r>
                        <a:rPr lang="en-US" dirty="0" smtClean="0"/>
                        <a:t>Barley</a:t>
                      </a:r>
                      <a:endParaRPr lang="en-US" dirty="0"/>
                    </a:p>
                  </a:txBody>
                  <a:tcPr/>
                </a:tc>
                <a:tc>
                  <a:txBody>
                    <a:bodyPr/>
                    <a:lstStyle/>
                    <a:p>
                      <a:r>
                        <a:rPr lang="en-US" dirty="0" smtClean="0"/>
                        <a:t>Manioc</a:t>
                      </a:r>
                      <a:endParaRPr lang="en-US" dirty="0"/>
                    </a:p>
                  </a:txBody>
                  <a:tcPr/>
                </a:tc>
              </a:tr>
              <a:tr h="370840">
                <a:tc>
                  <a:txBody>
                    <a:bodyPr/>
                    <a:lstStyle/>
                    <a:p>
                      <a:r>
                        <a:rPr lang="en-US" dirty="0" smtClean="0"/>
                        <a:t>Oats</a:t>
                      </a:r>
                      <a:endParaRPr lang="en-US" dirty="0"/>
                    </a:p>
                  </a:txBody>
                  <a:tcPr/>
                </a:tc>
                <a:tc>
                  <a:txBody>
                    <a:bodyPr/>
                    <a:lstStyle/>
                    <a:p>
                      <a:r>
                        <a:rPr lang="en-US" dirty="0" smtClean="0"/>
                        <a:t>Peanuts</a:t>
                      </a:r>
                      <a:endParaRPr lang="en-US" dirty="0"/>
                    </a:p>
                  </a:txBody>
                  <a:tcPr/>
                </a:tc>
              </a:tr>
              <a:tr h="370840">
                <a:tc>
                  <a:txBody>
                    <a:bodyPr/>
                    <a:lstStyle/>
                    <a:p>
                      <a:r>
                        <a:rPr lang="en-US" dirty="0" smtClean="0"/>
                        <a:t>Rye</a:t>
                      </a:r>
                      <a:endParaRPr lang="en-US" dirty="0"/>
                    </a:p>
                  </a:txBody>
                  <a:tcPr/>
                </a:tc>
                <a:tc>
                  <a:txBody>
                    <a:bodyPr/>
                    <a:lstStyle/>
                    <a:p>
                      <a:r>
                        <a:rPr lang="en-US" dirty="0" smtClean="0"/>
                        <a:t>Tomatoes</a:t>
                      </a:r>
                      <a:endParaRPr lang="en-US" dirty="0"/>
                    </a:p>
                  </a:txBody>
                  <a:tcPr/>
                </a:tc>
              </a:tr>
              <a:tr h="370840">
                <a:tc>
                  <a:txBody>
                    <a:bodyPr/>
                    <a:lstStyle/>
                    <a:p>
                      <a:r>
                        <a:rPr lang="en-US" dirty="0" smtClean="0"/>
                        <a:t>Turnips</a:t>
                      </a:r>
                      <a:endParaRPr lang="en-US" dirty="0"/>
                    </a:p>
                  </a:txBody>
                  <a:tcPr/>
                </a:tc>
                <a:tc>
                  <a:txBody>
                    <a:bodyPr/>
                    <a:lstStyle/>
                    <a:p>
                      <a:r>
                        <a:rPr lang="en-US" dirty="0" smtClean="0"/>
                        <a:t>Squash (including</a:t>
                      </a:r>
                      <a:r>
                        <a:rPr lang="en-US" baseline="0" dirty="0" smtClean="0"/>
                        <a:t> pumpkins)</a:t>
                      </a:r>
                      <a:endParaRPr lang="en-US" dirty="0"/>
                    </a:p>
                  </a:txBody>
                  <a:tcPr/>
                </a:tc>
              </a:tr>
              <a:tr h="370840">
                <a:tc>
                  <a:txBody>
                    <a:bodyPr/>
                    <a:lstStyle/>
                    <a:p>
                      <a:r>
                        <a:rPr lang="en-US" dirty="0" smtClean="0"/>
                        <a:t>Onions</a:t>
                      </a:r>
                      <a:endParaRPr lang="en-US" dirty="0"/>
                    </a:p>
                  </a:txBody>
                  <a:tcPr/>
                </a:tc>
                <a:tc>
                  <a:txBody>
                    <a:bodyPr/>
                    <a:lstStyle/>
                    <a:p>
                      <a:r>
                        <a:rPr lang="en-US" dirty="0" smtClean="0"/>
                        <a:t>Pineapples</a:t>
                      </a:r>
                      <a:endParaRPr lang="en-US" dirty="0"/>
                    </a:p>
                  </a:txBody>
                  <a:tcPr/>
                </a:tc>
              </a:tr>
              <a:tr h="370840">
                <a:tc>
                  <a:txBody>
                    <a:bodyPr/>
                    <a:lstStyle/>
                    <a:p>
                      <a:r>
                        <a:rPr lang="en-US" dirty="0" smtClean="0"/>
                        <a:t>Cabbage</a:t>
                      </a:r>
                      <a:endParaRPr lang="en-US" dirty="0"/>
                    </a:p>
                  </a:txBody>
                  <a:tcPr/>
                </a:tc>
                <a:tc>
                  <a:txBody>
                    <a:bodyPr/>
                    <a:lstStyle/>
                    <a:p>
                      <a:r>
                        <a:rPr lang="en-US" dirty="0" smtClean="0"/>
                        <a:t>Papayas</a:t>
                      </a:r>
                      <a:endParaRPr lang="en-US" dirty="0"/>
                    </a:p>
                  </a:txBody>
                  <a:tcPr/>
                </a:tc>
              </a:tr>
              <a:tr h="370840">
                <a:tc>
                  <a:txBody>
                    <a:bodyPr/>
                    <a:lstStyle/>
                    <a:p>
                      <a:r>
                        <a:rPr lang="en-US" dirty="0" smtClean="0"/>
                        <a:t>Lettuce</a:t>
                      </a:r>
                      <a:endParaRPr lang="en-US" dirty="0"/>
                    </a:p>
                  </a:txBody>
                  <a:tcPr/>
                </a:tc>
                <a:tc>
                  <a:txBody>
                    <a:bodyPr/>
                    <a:lstStyle/>
                    <a:p>
                      <a:r>
                        <a:rPr lang="en-US" dirty="0" smtClean="0"/>
                        <a:t>Avocados</a:t>
                      </a:r>
                      <a:endParaRPr lang="en-US" dirty="0"/>
                    </a:p>
                  </a:txBody>
                  <a:tcPr/>
                </a:tc>
              </a:tr>
              <a:tr h="370840">
                <a:tc>
                  <a:txBody>
                    <a:bodyPr/>
                    <a:lstStyle/>
                    <a:p>
                      <a:r>
                        <a:rPr lang="en-US" dirty="0" smtClean="0"/>
                        <a:t>Peaches</a:t>
                      </a:r>
                      <a:endParaRPr lang="en-US" dirty="0"/>
                    </a:p>
                  </a:txBody>
                  <a:tcPr/>
                </a:tc>
                <a:tc>
                  <a:txBody>
                    <a:bodyPr/>
                    <a:lstStyle/>
                    <a:p>
                      <a:r>
                        <a:rPr lang="en-US" dirty="0" smtClean="0"/>
                        <a:t>Maize (corn)</a:t>
                      </a:r>
                      <a:endParaRPr lang="en-US" dirty="0"/>
                    </a:p>
                  </a:txBody>
                  <a:tcPr/>
                </a:tc>
              </a:tr>
              <a:tr h="370840">
                <a:tc>
                  <a:txBody>
                    <a:bodyPr/>
                    <a:lstStyle/>
                    <a:p>
                      <a:r>
                        <a:rPr lang="en-US" dirty="0" smtClean="0"/>
                        <a:t>Pears</a:t>
                      </a:r>
                    </a:p>
                  </a:txBody>
                  <a:tcPr/>
                </a:tc>
                <a:tc>
                  <a:txBody>
                    <a:bodyPr/>
                    <a:lstStyle/>
                    <a:p>
                      <a:endParaRPr lang="en-US" dirty="0"/>
                    </a:p>
                  </a:txBody>
                  <a:tcPr/>
                </a:tc>
              </a:tr>
              <a:tr h="370840">
                <a:tc>
                  <a:txBody>
                    <a:bodyPr/>
                    <a:lstStyle/>
                    <a:p>
                      <a:r>
                        <a:rPr lang="en-US" dirty="0" smtClean="0"/>
                        <a:t>Sugar</a:t>
                      </a:r>
                    </a:p>
                  </a:txBody>
                  <a:tcPr/>
                </a:tc>
                <a:tc>
                  <a:txBody>
                    <a:bodyPr/>
                    <a:lstStyle/>
                    <a:p>
                      <a:endParaRPr lang="en-US" dirty="0"/>
                    </a:p>
                  </a:txBody>
                  <a:tcPr/>
                </a:tc>
              </a:tr>
            </a:tbl>
          </a:graphicData>
        </a:graphic>
      </p:graphicFrame>
      <p:sp>
        <p:nvSpPr>
          <p:cNvPr id="7" name="TextBox 6"/>
          <p:cNvSpPr txBox="1"/>
          <p:nvPr/>
        </p:nvSpPr>
        <p:spPr>
          <a:xfrm>
            <a:off x="609600" y="0"/>
            <a:ext cx="5638800" cy="646331"/>
          </a:xfrm>
          <a:prstGeom prst="rect">
            <a:avLst/>
          </a:prstGeom>
          <a:noFill/>
        </p:spPr>
        <p:txBody>
          <a:bodyPr wrap="square" rtlCol="0">
            <a:spAutoFit/>
          </a:bodyPr>
          <a:lstStyle/>
          <a:p>
            <a:r>
              <a:rPr lang="en-US" dirty="0" smtClean="0"/>
              <a:t>Any of these plants can be used for the objective answer.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4"/>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Smallpox</a:t>
            </a:r>
            <a:endParaRPr lang="en-US" dirty="0"/>
          </a:p>
        </p:txBody>
      </p:sp>
      <p:pic>
        <p:nvPicPr>
          <p:cNvPr id="1026" name="Picture 2"/>
          <p:cNvPicPr>
            <a:picLocks noGrp="1" noChangeAspect="1" noChangeArrowheads="1"/>
          </p:cNvPicPr>
          <p:nvPr>
            <p:ph idx="1"/>
          </p:nvPr>
        </p:nvPicPr>
        <p:blipFill>
          <a:blip r:embed="rId2" cstate="print"/>
          <a:stretch>
            <a:fillRect/>
          </a:stretch>
        </p:blipFill>
        <p:spPr bwMode="auto">
          <a:xfrm>
            <a:off x="0" y="4114800"/>
            <a:ext cx="5486400" cy="2743200"/>
          </a:xfrm>
          <a:prstGeom prst="rect">
            <a:avLst/>
          </a:prstGeom>
          <a:noFill/>
          <a:ln w="9525">
            <a:noFill/>
            <a:miter lim="800000"/>
            <a:headEnd/>
            <a:tailEnd/>
          </a:ln>
        </p:spPr>
      </p:pic>
      <p:sp>
        <p:nvSpPr>
          <p:cNvPr id="5" name="TextBox 4"/>
          <p:cNvSpPr txBox="1"/>
          <p:nvPr/>
        </p:nvSpPr>
        <p:spPr>
          <a:xfrm>
            <a:off x="228600" y="1066800"/>
            <a:ext cx="8915400" cy="3046988"/>
          </a:xfrm>
          <a:prstGeom prst="rect">
            <a:avLst/>
          </a:prstGeom>
          <a:blipFill>
            <a:blip r:embed="rId3" cstate="print"/>
            <a:tile tx="0" ty="0" sx="100000" sy="100000" flip="none" algn="tl"/>
          </a:blipFill>
          <a:ln cmpd="dbl">
            <a:solidFill>
              <a:schemeClr val="tx1"/>
            </a:solidFill>
            <a:prstDash val="dash"/>
          </a:ln>
          <a:effectLst>
            <a:innerShdw blurRad="114300">
              <a:prstClr val="black"/>
            </a:innerShdw>
          </a:effectLst>
        </p:spPr>
        <p:txBody>
          <a:bodyPr wrap="square" rtlCol="0">
            <a:spAutoFit/>
          </a:bodyPr>
          <a:lstStyle/>
          <a:p>
            <a:r>
              <a:rPr lang="en-US" sz="3200" dirty="0" smtClean="0">
                <a:solidFill>
                  <a:schemeClr val="bg1"/>
                </a:solidFill>
              </a:rPr>
              <a:t>One of the last cases of Small pox recorded in 1977. Small pox was one of the many diseases transferred from the Old World to the New World and was used for bio-terrorism against the Aztecs and was considered for use by the Russians</a:t>
            </a:r>
            <a:r>
              <a:rPr lang="en-US" sz="3200" dirty="0" smtClean="0"/>
              <a: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Bubonic Plague</a:t>
            </a:r>
            <a:endParaRPr lang="en-US" dirty="0"/>
          </a:p>
        </p:txBody>
      </p:sp>
      <p:pic>
        <p:nvPicPr>
          <p:cNvPr id="4" name="Picture 4"/>
          <p:cNvPicPr>
            <a:picLocks noGrp="1" noChangeAspect="1" noChangeArrowheads="1"/>
          </p:cNvPicPr>
          <p:nvPr>
            <p:ph idx="1"/>
          </p:nvPr>
        </p:nvPicPr>
        <p:blipFill>
          <a:blip r:embed="rId2" cstate="print"/>
          <a:srcRect/>
          <a:stretch>
            <a:fillRect/>
          </a:stretch>
        </p:blipFill>
        <p:spPr bwMode="auto">
          <a:xfrm>
            <a:off x="4648200" y="3688461"/>
            <a:ext cx="4495800" cy="3169539"/>
          </a:xfrm>
          <a:prstGeom prst="rect">
            <a:avLst/>
          </a:prstGeom>
          <a:noFill/>
          <a:ln w="9525">
            <a:noFill/>
            <a:miter lim="800000"/>
            <a:headEnd/>
            <a:tailEnd/>
          </a:ln>
        </p:spPr>
      </p:pic>
      <p:sp>
        <p:nvSpPr>
          <p:cNvPr id="5" name="TextBox 4"/>
          <p:cNvSpPr txBox="1"/>
          <p:nvPr/>
        </p:nvSpPr>
        <p:spPr>
          <a:xfrm>
            <a:off x="381000" y="1371600"/>
            <a:ext cx="7772400" cy="1938992"/>
          </a:xfrm>
          <a:prstGeom prst="rect">
            <a:avLst/>
          </a:prstGeom>
          <a:gradFill>
            <a:gsLst>
              <a:gs pos="0">
                <a:srgbClr val="8488C4"/>
              </a:gs>
              <a:gs pos="53000">
                <a:srgbClr val="D4DEFF"/>
              </a:gs>
              <a:gs pos="83000">
                <a:srgbClr val="D4DEFF"/>
              </a:gs>
              <a:gs pos="100000">
                <a:srgbClr val="96AB94"/>
              </a:gs>
            </a:gsLst>
            <a:lin ang="5400000" scaled="0"/>
          </a:gradFill>
          <a:ln w="6350" cmpd="thickThin">
            <a:solidFill>
              <a:schemeClr val="tx1"/>
            </a:solidFill>
            <a:prstDash val="dash"/>
          </a:ln>
          <a:effectLst>
            <a:outerShdw blurRad="50800" dist="38100" dir="8100000" algn="tr" rotWithShape="0">
              <a:prstClr val="black">
                <a:alpha val="40000"/>
              </a:prstClr>
            </a:outerShdw>
          </a:effectLst>
        </p:spPr>
        <p:txBody>
          <a:bodyPr wrap="square" rtlCol="0">
            <a:spAutoFit/>
          </a:bodyPr>
          <a:lstStyle/>
          <a:p>
            <a:r>
              <a:rPr lang="en-US" sz="2400" dirty="0" smtClean="0">
                <a:solidFill>
                  <a:schemeClr val="bg1"/>
                </a:solidFill>
              </a:rPr>
              <a:t>A human with the Bubonic Plague, “an infection of the lymphatic system, usually resulting from the bite of an infected flea “ (</a:t>
            </a:r>
            <a:r>
              <a:rPr lang="en-US" sz="2400" dirty="0" smtClean="0">
                <a:solidFill>
                  <a:schemeClr val="bg1"/>
                </a:solidFill>
                <a:hlinkClick r:id="rId3"/>
              </a:rPr>
              <a:t>www.wikipedia.org</a:t>
            </a:r>
            <a:r>
              <a:rPr lang="en-US" sz="2400" dirty="0" smtClean="0">
                <a:solidFill>
                  <a:schemeClr val="bg1"/>
                </a:solidFill>
              </a:rPr>
              <a:t>), which was a disease that was transferred from  the Old World to the New World in the Columbian Exchange. </a:t>
            </a: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Transfer List</a:t>
            </a:r>
            <a:endParaRPr lang="en-US" dirty="0"/>
          </a:p>
        </p:txBody>
      </p:sp>
      <p:graphicFrame>
        <p:nvGraphicFramePr>
          <p:cNvPr id="4" name="Content Placeholder 3"/>
          <p:cNvGraphicFramePr>
            <a:graphicFrameLocks noGrp="1"/>
          </p:cNvGraphicFramePr>
          <p:nvPr>
            <p:ph idx="1"/>
          </p:nvPr>
        </p:nvGraphicFramePr>
        <p:xfrm>
          <a:off x="457200" y="1600200"/>
          <a:ext cx="8229600" cy="4450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a:t>
                      </a:r>
                      <a:r>
                        <a:rPr lang="en-US" baseline="0" dirty="0" smtClean="0"/>
                        <a:t> New World to Old World</a:t>
                      </a:r>
                      <a:endParaRPr lang="en-US" dirty="0"/>
                    </a:p>
                  </a:txBody>
                  <a:tcPr/>
                </a:tc>
                <a:tc>
                  <a:txBody>
                    <a:bodyPr/>
                    <a:lstStyle/>
                    <a:p>
                      <a:r>
                        <a:rPr lang="en-US" dirty="0" smtClean="0"/>
                        <a:t>From Old World</a:t>
                      </a:r>
                      <a:r>
                        <a:rPr lang="en-US" baseline="0" dirty="0" smtClean="0"/>
                        <a:t> to New World</a:t>
                      </a:r>
                      <a:endParaRPr lang="en-US" dirty="0"/>
                    </a:p>
                  </a:txBody>
                  <a:tcPr/>
                </a:tc>
              </a:tr>
              <a:tr h="370840">
                <a:tc>
                  <a:txBody>
                    <a:bodyPr/>
                    <a:lstStyle/>
                    <a:p>
                      <a:r>
                        <a:rPr lang="en-US" dirty="0" smtClean="0"/>
                        <a:t>Syphilis</a:t>
                      </a:r>
                      <a:endParaRPr lang="en-US" dirty="0"/>
                    </a:p>
                  </a:txBody>
                  <a:tcPr/>
                </a:tc>
                <a:tc>
                  <a:txBody>
                    <a:bodyPr/>
                    <a:lstStyle/>
                    <a:p>
                      <a:r>
                        <a:rPr lang="en-US" dirty="0" smtClean="0"/>
                        <a:t>Tuberculosis</a:t>
                      </a:r>
                      <a:endParaRPr lang="en-US" dirty="0"/>
                    </a:p>
                  </a:txBody>
                  <a:tcPr/>
                </a:tc>
              </a:tr>
              <a:tr h="370840">
                <a:tc>
                  <a:txBody>
                    <a:bodyPr/>
                    <a:lstStyle/>
                    <a:p>
                      <a:endParaRPr lang="en-US" dirty="0"/>
                    </a:p>
                  </a:txBody>
                  <a:tcPr/>
                </a:tc>
                <a:tc>
                  <a:txBody>
                    <a:bodyPr/>
                    <a:lstStyle/>
                    <a:p>
                      <a:r>
                        <a:rPr lang="en-US" dirty="0" smtClean="0"/>
                        <a:t>Smallpox</a:t>
                      </a:r>
                      <a:endParaRPr lang="en-US" dirty="0"/>
                    </a:p>
                  </a:txBody>
                  <a:tcPr/>
                </a:tc>
              </a:tr>
              <a:tr h="370840">
                <a:tc>
                  <a:txBody>
                    <a:bodyPr/>
                    <a:lstStyle/>
                    <a:p>
                      <a:endParaRPr lang="en-US" dirty="0"/>
                    </a:p>
                  </a:txBody>
                  <a:tcPr/>
                </a:tc>
                <a:tc>
                  <a:txBody>
                    <a:bodyPr/>
                    <a:lstStyle/>
                    <a:p>
                      <a:r>
                        <a:rPr lang="en-US" dirty="0" smtClean="0"/>
                        <a:t>Malaria</a:t>
                      </a:r>
                      <a:endParaRPr lang="en-US" dirty="0"/>
                    </a:p>
                  </a:txBody>
                  <a:tcPr/>
                </a:tc>
              </a:tr>
              <a:tr h="370840">
                <a:tc>
                  <a:txBody>
                    <a:bodyPr/>
                    <a:lstStyle/>
                    <a:p>
                      <a:endParaRPr lang="en-US" dirty="0"/>
                    </a:p>
                  </a:txBody>
                  <a:tcPr/>
                </a:tc>
                <a:tc>
                  <a:txBody>
                    <a:bodyPr/>
                    <a:lstStyle/>
                    <a:p>
                      <a:r>
                        <a:rPr lang="en-US" dirty="0" smtClean="0"/>
                        <a:t>Yellow Fever</a:t>
                      </a:r>
                      <a:endParaRPr lang="en-US" dirty="0"/>
                    </a:p>
                  </a:txBody>
                  <a:tcPr/>
                </a:tc>
              </a:tr>
              <a:tr h="370840">
                <a:tc>
                  <a:txBody>
                    <a:bodyPr/>
                    <a:lstStyle/>
                    <a:p>
                      <a:endParaRPr lang="en-US" dirty="0"/>
                    </a:p>
                  </a:txBody>
                  <a:tcPr/>
                </a:tc>
                <a:tc>
                  <a:txBody>
                    <a:bodyPr/>
                    <a:lstStyle/>
                    <a:p>
                      <a:r>
                        <a:rPr lang="en-US" dirty="0" smtClean="0"/>
                        <a:t>Measles</a:t>
                      </a:r>
                      <a:endParaRPr lang="en-US" dirty="0"/>
                    </a:p>
                  </a:txBody>
                  <a:tcPr/>
                </a:tc>
              </a:tr>
              <a:tr h="370840">
                <a:tc>
                  <a:txBody>
                    <a:bodyPr/>
                    <a:lstStyle/>
                    <a:p>
                      <a:endParaRPr lang="en-US" dirty="0"/>
                    </a:p>
                  </a:txBody>
                  <a:tcPr/>
                </a:tc>
                <a:tc>
                  <a:txBody>
                    <a:bodyPr/>
                    <a:lstStyle/>
                    <a:p>
                      <a:r>
                        <a:rPr lang="en-US" dirty="0" smtClean="0"/>
                        <a:t>Cholera</a:t>
                      </a:r>
                      <a:endParaRPr lang="en-US" dirty="0"/>
                    </a:p>
                  </a:txBody>
                  <a:tcPr/>
                </a:tc>
              </a:tr>
              <a:tr h="370840">
                <a:tc>
                  <a:txBody>
                    <a:bodyPr/>
                    <a:lstStyle/>
                    <a:p>
                      <a:endParaRPr lang="en-US" dirty="0"/>
                    </a:p>
                  </a:txBody>
                  <a:tcPr/>
                </a:tc>
                <a:tc>
                  <a:txBody>
                    <a:bodyPr/>
                    <a:lstStyle/>
                    <a:p>
                      <a:r>
                        <a:rPr lang="en-US" dirty="0" smtClean="0"/>
                        <a:t>Typhoid</a:t>
                      </a:r>
                      <a:endParaRPr lang="en-US" dirty="0"/>
                    </a:p>
                  </a:txBody>
                  <a:tcPr/>
                </a:tc>
              </a:tr>
              <a:tr h="370840">
                <a:tc>
                  <a:txBody>
                    <a:bodyPr/>
                    <a:lstStyle/>
                    <a:p>
                      <a:endParaRPr lang="en-US" dirty="0"/>
                    </a:p>
                  </a:txBody>
                  <a:tcPr/>
                </a:tc>
                <a:tc>
                  <a:txBody>
                    <a:bodyPr/>
                    <a:lstStyle/>
                    <a:p>
                      <a:r>
                        <a:rPr lang="en-US" dirty="0" smtClean="0"/>
                        <a:t>Bubonic Plague</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5" name="TextBox 4"/>
          <p:cNvSpPr txBox="1"/>
          <p:nvPr/>
        </p:nvSpPr>
        <p:spPr>
          <a:xfrm>
            <a:off x="685800" y="228601"/>
            <a:ext cx="6781800" cy="369332"/>
          </a:xfrm>
          <a:prstGeom prst="rect">
            <a:avLst/>
          </a:prstGeom>
          <a:noFill/>
        </p:spPr>
        <p:txBody>
          <a:bodyPr wrap="square" rtlCol="0">
            <a:spAutoFit/>
          </a:bodyPr>
          <a:lstStyle/>
          <a:p>
            <a:r>
              <a:rPr lang="en-US" dirty="0" smtClean="0"/>
              <a:t>Any of these diseases can be used for the objective answer.</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597</TotalTime>
  <Words>407</Words>
  <Application>Microsoft Office PowerPoint</Application>
  <PresentationFormat>On-screen Show (4:3)</PresentationFormat>
  <Paragraphs>86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The Columbian Exchange</vt:lpstr>
      <vt:lpstr>Items Exchanged </vt:lpstr>
      <vt:lpstr>Slide 3</vt:lpstr>
      <vt:lpstr>Potato</vt:lpstr>
      <vt:lpstr>Plant Transfer List</vt:lpstr>
      <vt:lpstr>Slide 6</vt:lpstr>
      <vt:lpstr>Smallpox</vt:lpstr>
      <vt:lpstr>Bubonic Plague</vt:lpstr>
      <vt:lpstr>Disease Transfer List</vt:lpstr>
      <vt:lpstr>Cowboys</vt:lpstr>
      <vt:lpstr>Animals Transfer List</vt:lpstr>
      <vt:lpstr>End with Combined List of Transfers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Columbian Exchange</dc:title>
  <dc:creator>user</dc:creator>
  <cp:lastModifiedBy>user</cp:lastModifiedBy>
  <cp:revision>52</cp:revision>
  <dcterms:created xsi:type="dcterms:W3CDTF">2009-10-12T00:04:32Z</dcterms:created>
  <dcterms:modified xsi:type="dcterms:W3CDTF">2009-10-14T01:07:32Z</dcterms:modified>
</cp:coreProperties>
</file>